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Javian Huell"/>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5.xml"/><Relationship Id="rId22" Type="http://schemas.openxmlformats.org/officeDocument/2006/relationships/font" Target="fonts/Lato-bold.fntdata"/><Relationship Id="rId10" Type="http://schemas.openxmlformats.org/officeDocument/2006/relationships/slide" Target="slides/slide4.xml"/><Relationship Id="rId21" Type="http://schemas.openxmlformats.org/officeDocument/2006/relationships/font" Target="fonts/Lato-regular.fntdata"/><Relationship Id="rId13" Type="http://schemas.openxmlformats.org/officeDocument/2006/relationships/slide" Target="slides/slide7.xml"/><Relationship Id="rId24" Type="http://schemas.openxmlformats.org/officeDocument/2006/relationships/font" Target="fonts/Lato-boldItalic.fntdata"/><Relationship Id="rId12" Type="http://schemas.openxmlformats.org/officeDocument/2006/relationships/slide" Target="slides/slide6.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aleway-regular.fntdata"/><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Raleway-italic.fntdata"/><Relationship Id="rId6" Type="http://schemas.openxmlformats.org/officeDocument/2006/relationships/notesMaster" Target="notesMasters/notesMaster1.xml"/><Relationship Id="rId18" Type="http://schemas.openxmlformats.org/officeDocument/2006/relationships/font" Target="fonts/Raleway-bold.fntdata"/><Relationship Id="rId7" Type="http://schemas.openxmlformats.org/officeDocument/2006/relationships/slide" Target="slides/slide1.xml"/><Relationship Id="rId8"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5-10T18:37:27.540">
    <p:pos x="6000" y="0"/>
    <p:text>One of the references I used:
https://academic.oup.com/cid/article/73/12/2257/6124429</p:text>
  </p:cm>
</p:cmLst>
</file>

<file path=ppt/media/image1.jpg>
</file>

<file path=ppt/media/image10.png>
</file>

<file path=ppt/media/image2.jpg>
</file>

<file path=ppt/media/image3.png>
</file>

<file path=ppt/media/image4.png>
</file>

<file path=ppt/media/image5.pn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f88252dc4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f88252dc4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e299cf1ce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e299cf1ce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1.jp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hyperlink" Target="https://github.com/NWA-Nerds-With-Attitudes/MS-CC-NWA-Vaccine-Cod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4">
            <a:alphaModFix/>
          </a:blip>
          <a:stretch>
            <a:fillRect/>
          </a:stretch>
        </a:blipFill>
      </p:bgPr>
    </p:bg>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The Pandemic Control</a:t>
            </a:r>
            <a:endParaRPr sz="4800">
              <a:solidFill>
                <a:srgbClr val="000000"/>
              </a:solidFill>
            </a:endParaRPr>
          </a:p>
          <a:p>
            <a:pPr indent="0" lvl="0" marL="0" rtl="0" algn="l">
              <a:spcBef>
                <a:spcPts val="0"/>
              </a:spcBef>
              <a:spcAft>
                <a:spcPts val="0"/>
              </a:spcAft>
              <a:buNone/>
            </a:pPr>
            <a:r>
              <a:t/>
            </a:r>
            <a:endParaRPr sz="4800">
              <a:solidFill>
                <a:srgbClr val="000000"/>
              </a:solidFill>
            </a:endParaRPr>
          </a:p>
          <a:p>
            <a:pPr indent="0" lvl="0" marL="0" rtl="0" algn="l">
              <a:spcBef>
                <a:spcPts val="0"/>
              </a:spcBef>
              <a:spcAft>
                <a:spcPts val="0"/>
              </a:spcAft>
              <a:buNone/>
            </a:pPr>
            <a:r>
              <a:rPr lang="en-GB" sz="4800">
                <a:solidFill>
                  <a:srgbClr val="000000"/>
                </a:solidFill>
              </a:rPr>
              <a:t>							</a:t>
            </a:r>
            <a:endParaRPr sz="4800">
              <a:solidFill>
                <a:srgbClr val="000000"/>
              </a:solidFill>
            </a:endParaRPr>
          </a:p>
        </p:txBody>
      </p:sp>
      <p:sp>
        <p:nvSpPr>
          <p:cNvPr id="177" name="Google Shape;177;p18"/>
          <p:cNvSpPr txBox="1"/>
          <p:nvPr>
            <p:ph idx="1" type="subTitle"/>
          </p:nvPr>
        </p:nvSpPr>
        <p:spPr>
          <a:xfrm>
            <a:off x="-137325" y="2101475"/>
            <a:ext cx="7688100" cy="128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900"/>
              <a:t>            </a:t>
            </a:r>
            <a:r>
              <a:rPr b="1" lang="en-GB" sz="2900"/>
              <a:t>NWA (Nerds With </a:t>
            </a:r>
            <a:r>
              <a:rPr b="1" lang="en-GB" sz="2900"/>
              <a:t>Attitude) </a:t>
            </a:r>
            <a:endParaRPr b="1" sz="2900"/>
          </a:p>
          <a:p>
            <a:pPr indent="0" lvl="0" marL="0" rtl="0" algn="l">
              <a:spcBef>
                <a:spcPts val="0"/>
              </a:spcBef>
              <a:spcAft>
                <a:spcPts val="0"/>
              </a:spcAft>
              <a:buNone/>
            </a:pPr>
            <a:r>
              <a:t/>
            </a:r>
            <a:endParaRPr sz="2900"/>
          </a:p>
        </p:txBody>
      </p:sp>
      <p:pic>
        <p:nvPicPr>
          <p:cNvPr id="178" name="Google Shape;178;p18"/>
          <p:cNvPicPr preferRelativeResize="0"/>
          <p:nvPr/>
        </p:nvPicPr>
        <p:blipFill>
          <a:blip r:embed="rId5">
            <a:alphaModFix/>
          </a:blip>
          <a:stretch>
            <a:fillRect/>
          </a:stretch>
        </p:blipFill>
        <p:spPr>
          <a:xfrm>
            <a:off x="3883957" y="2571750"/>
            <a:ext cx="5041368" cy="2449000"/>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7"/>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52"/>
                                        </p:tgtEl>
                                        <p:attrNameLst>
                                          <p:attrName>style.visibility</p:attrName>
                                        </p:attrNameLst>
                                      </p:cBhvr>
                                      <p:to>
                                        <p:strVal val="visible"/>
                                      </p:to>
                                    </p:set>
                                    <p:anim calcmode="lin" valueType="num">
                                      <p:cBhvr additive="base">
                                        <p:cTn dur="1000"/>
                                        <p:tgtEl>
                                          <p:spTgt spid="252"/>
                                        </p:tgtEl>
                                        <p:attrNameLst>
                                          <p:attrName>ppt_w</p:attrName>
                                        </p:attrNameLst>
                                      </p:cBhvr>
                                      <p:tavLst>
                                        <p:tav fmla="" tm="0">
                                          <p:val>
                                            <p:strVal val="0"/>
                                          </p:val>
                                        </p:tav>
                                        <p:tav fmla="" tm="100000">
                                          <p:val>
                                            <p:strVal val="#ppt_w"/>
                                          </p:val>
                                        </p:tav>
                                      </p:tavLst>
                                    </p:anim>
                                    <p:anim calcmode="lin" valueType="num">
                                      <p:cBhvr additive="base">
                                        <p:cTn dur="1000"/>
                                        <p:tgtEl>
                                          <p:spTgt spid="252"/>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82" name="Shape 182"/>
        <p:cNvGrpSpPr/>
        <p:nvPr/>
      </p:nvGrpSpPr>
      <p:grpSpPr>
        <a:xfrm>
          <a:off x="0" y="0"/>
          <a:ext cx="0" cy="0"/>
          <a:chOff x="0" y="0"/>
          <a:chExt cx="0" cy="0"/>
        </a:xfrm>
      </p:grpSpPr>
      <p:sp>
        <p:nvSpPr>
          <p:cNvPr id="183" name="Google Shape;183;p19"/>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Project objective</a:t>
            </a:r>
            <a:endParaRPr sz="1200"/>
          </a:p>
        </p:txBody>
      </p:sp>
      <p:sp>
        <p:nvSpPr>
          <p:cNvPr id="184" name="Google Shape;184;p19"/>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Learn how a person can become affected by the pandemic and the effects of the vaccination</a:t>
            </a:r>
            <a:endParaRPr sz="3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Effects of Covid - 19</a:t>
            </a:r>
            <a:endParaRPr/>
          </a:p>
        </p:txBody>
      </p:sp>
      <p:sp>
        <p:nvSpPr>
          <p:cNvPr id="190" name="Google Shape;190;p20"/>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333333"/>
                </a:solidFill>
                <a:highlight>
                  <a:srgbClr val="FFFFFF"/>
                </a:highlight>
                <a:latin typeface="Raleway"/>
                <a:ea typeface="Raleway"/>
                <a:cs typeface="Raleway"/>
                <a:sym typeface="Raleway"/>
              </a:rPr>
              <a:t>“COVID-19 has turned the world upside down. Everything has been impacted. How we live and interact with each other, how we work and communicate, how we move around and travel. Every aspect of our lives has been affected” ~ </a:t>
            </a:r>
            <a:r>
              <a:rPr lang="en-GB" sz="1200">
                <a:solidFill>
                  <a:srgbClr val="000000"/>
                </a:solidFill>
                <a:highlight>
                  <a:srgbClr val="FFFFFF"/>
                </a:highlight>
                <a:latin typeface="Raleway"/>
                <a:ea typeface="Raleway"/>
                <a:cs typeface="Raleway"/>
                <a:sym typeface="Raleway"/>
              </a:rPr>
              <a:t>Sarah Nafziger, M.D., vice president for Clinical Support Services at </a:t>
            </a:r>
            <a:r>
              <a:rPr lang="en-GB" sz="1200">
                <a:solidFill>
                  <a:srgbClr val="000000"/>
                </a:solidFill>
                <a:highlight>
                  <a:srgbClr val="DEEFDF"/>
                </a:highlight>
                <a:latin typeface="Raleway"/>
                <a:ea typeface="Raleway"/>
                <a:cs typeface="Raleway"/>
                <a:sym typeface="Raleway"/>
              </a:rPr>
              <a:t>UAB Hospital</a:t>
            </a:r>
            <a:endParaRPr sz="1200">
              <a:solidFill>
                <a:srgbClr val="000000"/>
              </a:solidFill>
              <a:highlight>
                <a:srgbClr val="DEEFDF"/>
              </a:highlight>
              <a:latin typeface="Raleway"/>
              <a:ea typeface="Raleway"/>
              <a:cs typeface="Raleway"/>
              <a:sym typeface="Raleway"/>
            </a:endParaRPr>
          </a:p>
          <a:p>
            <a:pPr indent="0" lvl="0" marL="0" rtl="0" algn="l">
              <a:spcBef>
                <a:spcPts val="1600"/>
              </a:spcBef>
              <a:spcAft>
                <a:spcPts val="1600"/>
              </a:spcAft>
              <a:buNone/>
            </a:pPr>
            <a:r>
              <a:rPr lang="en-GB" sz="1200">
                <a:solidFill>
                  <a:srgbClr val="333333"/>
                </a:solidFill>
                <a:highlight>
                  <a:srgbClr val="FFFFFF"/>
                </a:highlight>
                <a:latin typeface="Raleway"/>
                <a:ea typeface="Raleway"/>
                <a:cs typeface="Raleway"/>
                <a:sym typeface="Raleway"/>
              </a:rPr>
              <a:t>Everything has changed, from the way  we interact to how most businesses are ran</a:t>
            </a:r>
            <a:endParaRPr sz="1200">
              <a:solidFill>
                <a:srgbClr val="000000"/>
              </a:solidFill>
              <a:highlight>
                <a:srgbClr val="DEEFDF"/>
              </a:highlight>
              <a:latin typeface="Raleway"/>
              <a:ea typeface="Raleway"/>
              <a:cs typeface="Raleway"/>
              <a:sym typeface="Raleway"/>
            </a:endParaRPr>
          </a:p>
        </p:txBody>
      </p:sp>
      <p:pic>
        <p:nvPicPr>
          <p:cNvPr descr="shutterstock_429987889_edited.jpg" id="191" name="Google Shape;191;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1"/>
          <p:cNvSpPr txBox="1"/>
          <p:nvPr>
            <p:ph type="title"/>
          </p:nvPr>
        </p:nvSpPr>
        <p:spPr>
          <a:xfrm>
            <a:off x="729450" y="491000"/>
            <a:ext cx="7688700" cy="61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to solve</a:t>
            </a:r>
            <a:endParaRPr/>
          </a:p>
        </p:txBody>
      </p:sp>
      <p:sp>
        <p:nvSpPr>
          <p:cNvPr id="197" name="Google Shape;197;p21"/>
          <p:cNvSpPr/>
          <p:nvPr/>
        </p:nvSpPr>
        <p:spPr>
          <a:xfrm>
            <a:off x="1400790" y="1447213"/>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8" name="Google Shape;198;p21"/>
          <p:cNvSpPr txBox="1"/>
          <p:nvPr>
            <p:ph idx="1" type="body"/>
          </p:nvPr>
        </p:nvSpPr>
        <p:spPr>
          <a:xfrm>
            <a:off x="1777900" y="1447213"/>
            <a:ext cx="2832900" cy="1564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Containment of the virus can be achieved through measures such as social distancing, wearing masks, hygiene, and contact tracing, and other measure.</a:t>
            </a:r>
            <a:endParaRPr sz="1100"/>
          </a:p>
        </p:txBody>
      </p:sp>
      <p:sp>
        <p:nvSpPr>
          <p:cNvPr id="199" name="Google Shape;199;p21"/>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0" name="Google Shape;200;p21"/>
          <p:cNvSpPr txBox="1"/>
          <p:nvPr>
            <p:ph idx="1" type="body"/>
          </p:nvPr>
        </p:nvSpPr>
        <p:spPr>
          <a:xfrm>
            <a:off x="1729600" y="3300200"/>
            <a:ext cx="2512500" cy="184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000"/>
              <a:t>Another critical challenge is to develop effective treatments and vaccines for the disease. Researchers and healthcare professionals need to work together to identify potential treatments and test them to determine their efficacy.</a:t>
            </a:r>
            <a:endParaRPr sz="1000"/>
          </a:p>
        </p:txBody>
      </p:sp>
      <p:sp>
        <p:nvSpPr>
          <p:cNvPr id="201" name="Google Shape;201;p21"/>
          <p:cNvSpPr/>
          <p:nvPr/>
        </p:nvSpPr>
        <p:spPr>
          <a:xfrm>
            <a:off x="5090809" y="14829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02" name="Google Shape;202;p21"/>
          <p:cNvSpPr txBox="1"/>
          <p:nvPr>
            <p:ph idx="1" type="body"/>
          </p:nvPr>
        </p:nvSpPr>
        <p:spPr>
          <a:xfrm>
            <a:off x="5419600" y="1447225"/>
            <a:ext cx="2832900" cy="165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The healthcare system can quickly become overwhelmed during a pandemic. It is crucial to manage the healthcare system's resources, including staff, equipment, and supplies, to ensure that patients receive the care they need.</a:t>
            </a:r>
            <a:endParaRPr sz="1100"/>
          </a:p>
        </p:txBody>
      </p:sp>
      <p:sp>
        <p:nvSpPr>
          <p:cNvPr id="203" name="Google Shape;203;p21"/>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04" name="Google Shape;204;p21"/>
          <p:cNvSpPr txBox="1"/>
          <p:nvPr>
            <p:ph idx="1" type="body"/>
          </p:nvPr>
        </p:nvSpPr>
        <p:spPr>
          <a:xfrm>
            <a:off x="5471700" y="3404075"/>
            <a:ext cx="2832900" cy="173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Pandemics can have severe economic consequences, including job losses, business closures, and decreased economic activity. It is essential to implement measures to support individuals and businesses affected by the pandemic. One essential way to bring the </a:t>
            </a:r>
            <a:r>
              <a:rPr lang="en-GB" sz="1100"/>
              <a:t>pandemic</a:t>
            </a:r>
            <a:r>
              <a:rPr lang="en-GB" sz="1100"/>
              <a:t> to an end is to add effective measures.</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2"/>
          <p:cNvSpPr txBox="1"/>
          <p:nvPr>
            <p:ph type="title"/>
          </p:nvPr>
        </p:nvSpPr>
        <p:spPr>
          <a:xfrm>
            <a:off x="439675" y="112440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Effective Different Vaccines Are </a:t>
            </a:r>
            <a:endParaRPr/>
          </a:p>
          <a:p>
            <a:pPr indent="0" lvl="0" marL="0" rtl="0" algn="l">
              <a:spcBef>
                <a:spcPts val="0"/>
              </a:spcBef>
              <a:spcAft>
                <a:spcPts val="0"/>
              </a:spcAft>
              <a:buNone/>
            </a:pPr>
            <a:r>
              <a:t/>
            </a:r>
            <a:endParaRPr b="0"/>
          </a:p>
        </p:txBody>
      </p:sp>
      <p:sp>
        <p:nvSpPr>
          <p:cNvPr id="210" name="Google Shape;210;p22"/>
          <p:cNvSpPr txBox="1"/>
          <p:nvPr>
            <p:ph idx="1" type="body"/>
          </p:nvPr>
        </p:nvSpPr>
        <p:spPr>
          <a:xfrm>
            <a:off x="245550" y="1903175"/>
            <a:ext cx="4800300" cy="310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GB">
                <a:latin typeface="Raleway"/>
                <a:ea typeface="Raleway"/>
                <a:cs typeface="Raleway"/>
                <a:sym typeface="Raleway"/>
              </a:rPr>
              <a:t>70.4% effectiveness of the ChAdOx1 nCoV-19 vaccine (AZD1222; Oxford-AstraZeneca) (Voysey et al., 2021),</a:t>
            </a:r>
            <a:endParaRPr>
              <a:latin typeface="Raleway"/>
              <a:ea typeface="Raleway"/>
              <a:cs typeface="Raleway"/>
              <a:sym typeface="Raleway"/>
            </a:endParaRPr>
          </a:p>
          <a:p>
            <a:pPr indent="0" lvl="0" marL="0" rtl="0" algn="l">
              <a:spcBef>
                <a:spcPts val="1200"/>
              </a:spcBef>
              <a:spcAft>
                <a:spcPts val="0"/>
              </a:spcAft>
              <a:buNone/>
            </a:pPr>
            <a:r>
              <a:rPr lang="en-GB">
                <a:latin typeface="Raleway"/>
                <a:ea typeface="Raleway"/>
                <a:cs typeface="Raleway"/>
                <a:sym typeface="Raleway"/>
              </a:rPr>
              <a:t>95% effectiveness of the BNT162b2 mRNA COVID-19 vaccine (Pfizer-BioNTech) (Skowronski and De Serres, 2021),</a:t>
            </a:r>
            <a:endParaRPr>
              <a:latin typeface="Raleway"/>
              <a:ea typeface="Raleway"/>
              <a:cs typeface="Raleway"/>
              <a:sym typeface="Raleway"/>
            </a:endParaRPr>
          </a:p>
          <a:p>
            <a:pPr indent="0" lvl="0" marL="0" rtl="0" algn="l">
              <a:spcBef>
                <a:spcPts val="1200"/>
              </a:spcBef>
              <a:spcAft>
                <a:spcPts val="0"/>
              </a:spcAft>
              <a:buNone/>
            </a:pPr>
            <a:r>
              <a:rPr lang="en-GB">
                <a:latin typeface="Raleway"/>
                <a:ea typeface="Raleway"/>
                <a:cs typeface="Raleway"/>
                <a:sym typeface="Raleway"/>
              </a:rPr>
              <a:t>94.1% effectiveness of the mRNA-1273 vaccine (Moderna) (Baden et al., 2021)</a:t>
            </a:r>
            <a:endParaRPr>
              <a:latin typeface="Raleway"/>
              <a:ea typeface="Raleway"/>
              <a:cs typeface="Raleway"/>
              <a:sym typeface="Raleway"/>
            </a:endParaRPr>
          </a:p>
          <a:p>
            <a:pPr indent="0" lvl="0" marL="0" rtl="0" algn="l">
              <a:spcBef>
                <a:spcPts val="1200"/>
              </a:spcBef>
              <a:spcAft>
                <a:spcPts val="0"/>
              </a:spcAft>
              <a:buNone/>
            </a:pPr>
            <a:r>
              <a:rPr lang="en-GB">
                <a:latin typeface="Raleway"/>
                <a:ea typeface="Raleway"/>
                <a:cs typeface="Raleway"/>
                <a:sym typeface="Raleway"/>
              </a:rPr>
              <a:t> 50.7% effectiveness of an absorbed COVID-19 (inactivated) vaccine (CoronaVac) (Palacios et al., 2020</a:t>
            </a:r>
            <a:endParaRPr>
              <a:latin typeface="Raleway"/>
              <a:ea typeface="Raleway"/>
              <a:cs typeface="Raleway"/>
              <a:sym typeface="Raleway"/>
            </a:endParaRPr>
          </a:p>
          <a:p>
            <a:pPr indent="0" lvl="0" marL="0" rtl="0" algn="l">
              <a:spcBef>
                <a:spcPts val="1200"/>
              </a:spcBef>
              <a:spcAft>
                <a:spcPts val="0"/>
              </a:spcAft>
              <a:buNone/>
            </a:pPr>
            <a:r>
              <a:rPr b="1" lang="en-GB">
                <a:latin typeface="Raleway"/>
                <a:ea typeface="Raleway"/>
                <a:cs typeface="Raleway"/>
                <a:sym typeface="Raleway"/>
              </a:rPr>
              <a:t>The clear cut best Vaccine is the Pfizer vaccine with a 95% effectiveness out of the listed vaccines.</a:t>
            </a:r>
            <a:endParaRPr b="1">
              <a:latin typeface="Raleway"/>
              <a:ea typeface="Raleway"/>
              <a:cs typeface="Raleway"/>
              <a:sym typeface="Raleway"/>
            </a:endParaRPr>
          </a:p>
          <a:p>
            <a:pPr indent="0" lvl="0" marL="0" rtl="0" algn="l">
              <a:spcBef>
                <a:spcPts val="1200"/>
              </a:spcBef>
              <a:spcAft>
                <a:spcPts val="1600"/>
              </a:spcAft>
              <a:buNone/>
            </a:pPr>
            <a:r>
              <a:t/>
            </a:r>
            <a:endParaRPr sz="1100"/>
          </a:p>
        </p:txBody>
      </p:sp>
      <p:pic>
        <p:nvPicPr>
          <p:cNvPr id="211" name="Google Shape;211;p22"/>
          <p:cNvPicPr preferRelativeResize="0"/>
          <p:nvPr/>
        </p:nvPicPr>
        <p:blipFill rotWithShape="1">
          <a:blip r:embed="rId3">
            <a:alphaModFix/>
          </a:blip>
          <a:srcRect b="0" l="10261" r="10253" t="0"/>
          <a:stretch/>
        </p:blipFill>
        <p:spPr>
          <a:xfrm>
            <a:off x="5146750" y="1184600"/>
            <a:ext cx="3997249" cy="32625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3"/>
          <p:cNvSpPr txBox="1"/>
          <p:nvPr>
            <p:ph type="title"/>
          </p:nvPr>
        </p:nvSpPr>
        <p:spPr>
          <a:xfrm>
            <a:off x="-237550" y="926875"/>
            <a:ext cx="7317600" cy="103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Mortality Rate of Covid -19 During 2020</a:t>
            </a:r>
            <a:endParaRPr/>
          </a:p>
        </p:txBody>
      </p:sp>
      <p:sp>
        <p:nvSpPr>
          <p:cNvPr id="217" name="Google Shape;217;p23"/>
          <p:cNvSpPr txBox="1"/>
          <p:nvPr/>
        </p:nvSpPr>
        <p:spPr>
          <a:xfrm>
            <a:off x="7229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239.4M</a:t>
            </a:r>
            <a:endParaRPr b="1" sz="4800">
              <a:solidFill>
                <a:schemeClr val="dk1"/>
              </a:solidFill>
              <a:latin typeface="Lato"/>
              <a:ea typeface="Lato"/>
              <a:cs typeface="Lato"/>
              <a:sym typeface="Lato"/>
            </a:endParaRPr>
          </a:p>
        </p:txBody>
      </p:sp>
      <p:sp>
        <p:nvSpPr>
          <p:cNvPr id="218" name="Google Shape;218;p23"/>
          <p:cNvSpPr txBox="1"/>
          <p:nvPr/>
        </p:nvSpPr>
        <p:spPr>
          <a:xfrm>
            <a:off x="842600" y="3886150"/>
            <a:ext cx="2068200" cy="743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a:solidFill>
                  <a:schemeClr val="accent1"/>
                </a:solidFill>
                <a:latin typeface="Raleway"/>
                <a:ea typeface="Raleway"/>
                <a:cs typeface="Raleway"/>
                <a:sym typeface="Raleway"/>
              </a:rPr>
              <a:t>Million confirmed cases of Covid -  19 </a:t>
            </a:r>
            <a:endParaRPr>
              <a:solidFill>
                <a:schemeClr val="accent1"/>
              </a:solidFill>
              <a:latin typeface="Raleway"/>
              <a:ea typeface="Raleway"/>
              <a:cs typeface="Raleway"/>
              <a:sym typeface="Raleway"/>
            </a:endParaRPr>
          </a:p>
          <a:p>
            <a:pPr indent="0" lvl="0" marL="0" rtl="0" algn="ctr">
              <a:lnSpc>
                <a:spcPct val="115000"/>
              </a:lnSpc>
              <a:spcBef>
                <a:spcPts val="1600"/>
              </a:spcBef>
              <a:spcAft>
                <a:spcPts val="1600"/>
              </a:spcAft>
              <a:buClr>
                <a:srgbClr val="000000"/>
              </a:buClr>
              <a:buSzPts val="1100"/>
              <a:buFont typeface="Arial"/>
              <a:buNone/>
            </a:pPr>
            <a:r>
              <a:t/>
            </a:r>
            <a:endParaRPr b="1" sz="1100">
              <a:solidFill>
                <a:schemeClr val="accent1"/>
              </a:solidFill>
              <a:latin typeface="Lato"/>
              <a:ea typeface="Lato"/>
              <a:cs typeface="Lato"/>
              <a:sym typeface="Lato"/>
            </a:endParaRPr>
          </a:p>
        </p:txBody>
      </p:sp>
      <p:cxnSp>
        <p:nvCxnSpPr>
          <p:cNvPr id="219" name="Google Shape;219;p23"/>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20" name="Google Shape;220;p23"/>
          <p:cNvSpPr txBox="1"/>
          <p:nvPr/>
        </p:nvSpPr>
        <p:spPr>
          <a:xfrm>
            <a:off x="34182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4.8M</a:t>
            </a:r>
            <a:endParaRPr b="1" sz="4800">
              <a:solidFill>
                <a:schemeClr val="dk1"/>
              </a:solidFill>
              <a:latin typeface="Lato"/>
              <a:ea typeface="Lato"/>
              <a:cs typeface="Lato"/>
              <a:sym typeface="Lato"/>
            </a:endParaRPr>
          </a:p>
        </p:txBody>
      </p:sp>
      <p:sp>
        <p:nvSpPr>
          <p:cNvPr id="221" name="Google Shape;221;p23"/>
          <p:cNvSpPr txBox="1"/>
          <p:nvPr/>
        </p:nvSpPr>
        <p:spPr>
          <a:xfrm>
            <a:off x="3537900" y="3768550"/>
            <a:ext cx="2068200" cy="743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lang="en-GB">
                <a:solidFill>
                  <a:schemeClr val="accent1"/>
                </a:solidFill>
                <a:latin typeface="Raleway"/>
                <a:ea typeface="Raleway"/>
                <a:cs typeface="Raleway"/>
                <a:sym typeface="Raleway"/>
              </a:rPr>
              <a:t>C</a:t>
            </a:r>
            <a:r>
              <a:rPr lang="en-GB">
                <a:solidFill>
                  <a:schemeClr val="accent1"/>
                </a:solidFill>
                <a:latin typeface="Raleway"/>
                <a:ea typeface="Raleway"/>
                <a:cs typeface="Raleway"/>
                <a:sym typeface="Raleway"/>
              </a:rPr>
              <a:t>onfirmed Deaths</a:t>
            </a:r>
            <a:endParaRPr b="1" sz="1100">
              <a:solidFill>
                <a:schemeClr val="accent1"/>
              </a:solidFill>
              <a:latin typeface="Lato"/>
              <a:ea typeface="Lato"/>
              <a:cs typeface="Lato"/>
              <a:sym typeface="Lato"/>
            </a:endParaRPr>
          </a:p>
        </p:txBody>
      </p:sp>
      <p:cxnSp>
        <p:nvCxnSpPr>
          <p:cNvPr id="222" name="Google Shape;222;p23"/>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23" name="Google Shape;223;p23"/>
          <p:cNvSpPr txBox="1"/>
          <p:nvPr/>
        </p:nvSpPr>
        <p:spPr>
          <a:xfrm>
            <a:off x="63829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t/>
            </a:r>
            <a:endParaRPr b="1" sz="800">
              <a:solidFill>
                <a:schemeClr val="dk1"/>
              </a:solidFill>
              <a:latin typeface="Lato"/>
              <a:ea typeface="Lato"/>
              <a:cs typeface="Lato"/>
              <a:sym typeface="Lato"/>
            </a:endParaRPr>
          </a:p>
        </p:txBody>
      </p:sp>
      <p:sp>
        <p:nvSpPr>
          <p:cNvPr id="224" name="Google Shape;224;p23"/>
          <p:cNvSpPr txBox="1"/>
          <p:nvPr/>
        </p:nvSpPr>
        <p:spPr>
          <a:xfrm>
            <a:off x="61135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2%</a:t>
            </a:r>
            <a:endParaRPr b="1" sz="4800">
              <a:solidFill>
                <a:schemeClr val="dk1"/>
              </a:solidFill>
              <a:latin typeface="Lato"/>
              <a:ea typeface="Lato"/>
              <a:cs typeface="Lato"/>
              <a:sym typeface="Lato"/>
            </a:endParaRPr>
          </a:p>
        </p:txBody>
      </p:sp>
      <p:sp>
        <p:nvSpPr>
          <p:cNvPr id="225" name="Google Shape;225;p23"/>
          <p:cNvSpPr txBox="1"/>
          <p:nvPr/>
        </p:nvSpPr>
        <p:spPr>
          <a:xfrm>
            <a:off x="6233200" y="4135000"/>
            <a:ext cx="2068200" cy="743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lang="en-GB">
                <a:solidFill>
                  <a:srgbClr val="374151"/>
                </a:solidFill>
                <a:highlight>
                  <a:srgbClr val="F7F7F8"/>
                </a:highlight>
                <a:latin typeface="Raleway"/>
                <a:ea typeface="Raleway"/>
                <a:cs typeface="Raleway"/>
                <a:sym typeface="Raleway"/>
              </a:rPr>
              <a:t>T</a:t>
            </a:r>
            <a:r>
              <a:rPr lang="en-GB">
                <a:solidFill>
                  <a:srgbClr val="374151"/>
                </a:solidFill>
                <a:highlight>
                  <a:srgbClr val="F7F7F8"/>
                </a:highlight>
                <a:latin typeface="Raleway"/>
                <a:ea typeface="Raleway"/>
                <a:cs typeface="Raleway"/>
                <a:sym typeface="Raleway"/>
              </a:rPr>
              <a:t>he global case fatality rate (CFR) for COVID-19 was estimated to be around 2%, </a:t>
            </a:r>
            <a:endParaRPr b="1" sz="1100">
              <a:solidFill>
                <a:schemeClr val="accent1"/>
              </a:solidFill>
              <a:latin typeface="Lato"/>
              <a:ea typeface="Lato"/>
              <a:cs typeface="Lato"/>
              <a:sym typeface="Lato"/>
            </a:endParaRPr>
          </a:p>
        </p:txBody>
      </p:sp>
      <p:pic>
        <p:nvPicPr>
          <p:cNvPr id="226" name="Google Shape;226;p23"/>
          <p:cNvPicPr preferRelativeResize="0"/>
          <p:nvPr/>
        </p:nvPicPr>
        <p:blipFill>
          <a:blip r:embed="rId3">
            <a:alphaModFix/>
          </a:blip>
          <a:stretch>
            <a:fillRect/>
          </a:stretch>
        </p:blipFill>
        <p:spPr>
          <a:xfrm>
            <a:off x="6547225" y="516175"/>
            <a:ext cx="2516450" cy="1624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4"/>
          <p:cNvSpPr txBox="1"/>
          <p:nvPr>
            <p:ph type="title"/>
          </p:nvPr>
        </p:nvSpPr>
        <p:spPr>
          <a:xfrm>
            <a:off x="494750" y="610950"/>
            <a:ext cx="3022500" cy="122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Trend Analysis Vaccine</a:t>
            </a:r>
            <a:endParaRPr>
              <a:solidFill>
                <a:srgbClr val="000000"/>
              </a:solidFill>
            </a:endParaRPr>
          </a:p>
        </p:txBody>
      </p:sp>
      <p:sp>
        <p:nvSpPr>
          <p:cNvPr id="232" name="Google Shape;232;p24"/>
          <p:cNvSpPr txBox="1"/>
          <p:nvPr>
            <p:ph idx="1" type="body"/>
          </p:nvPr>
        </p:nvSpPr>
        <p:spPr>
          <a:xfrm>
            <a:off x="3605300" y="799175"/>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According to the chart we can see that vaccines had significant </a:t>
            </a:r>
            <a:r>
              <a:rPr lang="en-GB" sz="1100"/>
              <a:t>improvement</a:t>
            </a:r>
            <a:r>
              <a:rPr lang="en-GB" sz="1100"/>
              <a:t> in recovery.  This proves that the form of </a:t>
            </a:r>
            <a:r>
              <a:rPr lang="en-GB" sz="1100"/>
              <a:t>mitigation</a:t>
            </a:r>
            <a:r>
              <a:rPr lang="en-GB" sz="1100"/>
              <a:t> in the vaccine is highly  effective.  </a:t>
            </a:r>
            <a:r>
              <a:rPr i="1" lang="en-GB" sz="1100"/>
              <a:t>On the left is the graph without mitigations, and on the right is the graph with mitigations.</a:t>
            </a:r>
            <a:endParaRPr i="1" sz="1100"/>
          </a:p>
        </p:txBody>
      </p:sp>
      <p:pic>
        <p:nvPicPr>
          <p:cNvPr id="233" name="Google Shape;233;p24"/>
          <p:cNvPicPr preferRelativeResize="0"/>
          <p:nvPr/>
        </p:nvPicPr>
        <p:blipFill>
          <a:blip r:embed="rId3">
            <a:alphaModFix/>
          </a:blip>
          <a:stretch>
            <a:fillRect/>
          </a:stretch>
        </p:blipFill>
        <p:spPr>
          <a:xfrm>
            <a:off x="4705100" y="1833575"/>
            <a:ext cx="3698407" cy="2894375"/>
          </a:xfrm>
          <a:prstGeom prst="rect">
            <a:avLst/>
          </a:prstGeom>
          <a:noFill/>
          <a:ln>
            <a:noFill/>
          </a:ln>
        </p:spPr>
      </p:pic>
      <p:pic>
        <p:nvPicPr>
          <p:cNvPr id="234" name="Google Shape;234;p24"/>
          <p:cNvPicPr preferRelativeResize="0"/>
          <p:nvPr/>
        </p:nvPicPr>
        <p:blipFill>
          <a:blip r:embed="rId4">
            <a:alphaModFix/>
          </a:blip>
          <a:stretch>
            <a:fillRect/>
          </a:stretch>
        </p:blipFill>
        <p:spPr>
          <a:xfrm>
            <a:off x="494750" y="1833575"/>
            <a:ext cx="3751978" cy="2894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5"/>
          <p:cNvSpPr txBox="1"/>
          <p:nvPr>
            <p:ph type="title"/>
          </p:nvPr>
        </p:nvSpPr>
        <p:spPr>
          <a:xfrm>
            <a:off x="295450" y="11564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a:t>
            </a:r>
            <a:r>
              <a:rPr lang="en-GB"/>
              <a:t>Importance</a:t>
            </a:r>
            <a:r>
              <a:rPr lang="en-GB"/>
              <a:t>  of Pfizer Vaccine</a:t>
            </a:r>
            <a:endParaRPr/>
          </a:p>
          <a:p>
            <a:pPr indent="0" lvl="0" marL="0" rtl="0" algn="l">
              <a:spcBef>
                <a:spcPts val="0"/>
              </a:spcBef>
              <a:spcAft>
                <a:spcPts val="0"/>
              </a:spcAft>
              <a:buNone/>
            </a:pPr>
            <a:r>
              <a:t/>
            </a:r>
            <a:endParaRPr b="0"/>
          </a:p>
        </p:txBody>
      </p:sp>
      <p:sp>
        <p:nvSpPr>
          <p:cNvPr id="240" name="Google Shape;240;p25"/>
          <p:cNvSpPr txBox="1"/>
          <p:nvPr>
            <p:ph idx="1" type="body"/>
          </p:nvPr>
        </p:nvSpPr>
        <p:spPr>
          <a:xfrm>
            <a:off x="245550" y="1903175"/>
            <a:ext cx="4800300" cy="310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a:latin typeface="Raleway"/>
                <a:ea typeface="Raleway"/>
                <a:cs typeface="Raleway"/>
                <a:sym typeface="Raleway"/>
              </a:rPr>
              <a:t>The clear cut best Vaccine is the Pfizer vaccine with a 95% effectiveness out of the listed vaccines. </a:t>
            </a:r>
            <a:endParaRPr b="1">
              <a:latin typeface="Raleway"/>
              <a:ea typeface="Raleway"/>
              <a:cs typeface="Raleway"/>
              <a:sym typeface="Raleway"/>
            </a:endParaRPr>
          </a:p>
          <a:p>
            <a:pPr indent="0" lvl="0" marL="0" rtl="0" algn="l">
              <a:spcBef>
                <a:spcPts val="1200"/>
              </a:spcBef>
              <a:spcAft>
                <a:spcPts val="0"/>
              </a:spcAft>
              <a:buNone/>
            </a:pPr>
            <a:r>
              <a:rPr b="1" lang="en-GB">
                <a:latin typeface="Raleway"/>
                <a:ea typeface="Raleway"/>
                <a:cs typeface="Raleway"/>
                <a:sym typeface="Raleway"/>
              </a:rPr>
              <a:t>This data is based on a small College  of 1,000 students </a:t>
            </a:r>
            <a:r>
              <a:rPr b="1" lang="en-GB">
                <a:latin typeface="Raleway"/>
                <a:ea typeface="Raleway"/>
                <a:cs typeface="Raleway"/>
                <a:sym typeface="Raleway"/>
              </a:rPr>
              <a:t>whereas:</a:t>
            </a:r>
            <a:r>
              <a:rPr b="1" lang="en-GB">
                <a:latin typeface="Raleway"/>
                <a:ea typeface="Raleway"/>
                <a:cs typeface="Raleway"/>
                <a:sym typeface="Raleway"/>
              </a:rPr>
              <a:t>:</a:t>
            </a:r>
            <a:endParaRPr b="1">
              <a:latin typeface="Raleway"/>
              <a:ea typeface="Raleway"/>
              <a:cs typeface="Raleway"/>
              <a:sym typeface="Raleway"/>
            </a:endParaRPr>
          </a:p>
          <a:p>
            <a:pPr indent="0" lvl="0" marL="0" rtl="0" algn="l">
              <a:spcBef>
                <a:spcPts val="1200"/>
              </a:spcBef>
              <a:spcAft>
                <a:spcPts val="0"/>
              </a:spcAft>
              <a:buNone/>
            </a:pPr>
            <a:r>
              <a:rPr b="1" lang="en-GB">
                <a:latin typeface="Raleway"/>
                <a:ea typeface="Raleway"/>
                <a:cs typeface="Raleway"/>
                <a:sym typeface="Raleway"/>
              </a:rPr>
              <a:t>10% with Mask</a:t>
            </a:r>
            <a:endParaRPr b="1">
              <a:latin typeface="Raleway"/>
              <a:ea typeface="Raleway"/>
              <a:cs typeface="Raleway"/>
              <a:sym typeface="Raleway"/>
            </a:endParaRPr>
          </a:p>
          <a:p>
            <a:pPr indent="0" lvl="0" marL="0" rtl="0" algn="l">
              <a:spcBef>
                <a:spcPts val="1200"/>
              </a:spcBef>
              <a:spcAft>
                <a:spcPts val="0"/>
              </a:spcAft>
              <a:buNone/>
            </a:pPr>
            <a:r>
              <a:rPr b="1" lang="en-GB">
                <a:latin typeface="Raleway"/>
                <a:ea typeface="Raleway"/>
                <a:cs typeface="Raleway"/>
                <a:sym typeface="Raleway"/>
              </a:rPr>
              <a:t>65% Have Been Vaccination</a:t>
            </a:r>
            <a:endParaRPr b="1">
              <a:latin typeface="Raleway"/>
              <a:ea typeface="Raleway"/>
              <a:cs typeface="Raleway"/>
              <a:sym typeface="Raleway"/>
            </a:endParaRPr>
          </a:p>
          <a:p>
            <a:pPr indent="0" lvl="0" marL="0" rtl="0" algn="l">
              <a:spcBef>
                <a:spcPts val="1200"/>
              </a:spcBef>
              <a:spcAft>
                <a:spcPts val="0"/>
              </a:spcAft>
              <a:buNone/>
            </a:pPr>
            <a:r>
              <a:rPr b="1" lang="en-GB">
                <a:latin typeface="Raleway"/>
                <a:ea typeface="Raleway"/>
                <a:cs typeface="Raleway"/>
                <a:sym typeface="Raleway"/>
              </a:rPr>
              <a:t>And all have various </a:t>
            </a:r>
            <a:r>
              <a:rPr b="1" lang="en-GB">
                <a:latin typeface="Raleway"/>
                <a:ea typeface="Raleway"/>
                <a:cs typeface="Raleway"/>
                <a:sym typeface="Raleway"/>
              </a:rPr>
              <a:t>different</a:t>
            </a:r>
            <a:r>
              <a:rPr b="1" lang="en-GB">
                <a:latin typeface="Raleway"/>
                <a:ea typeface="Raleway"/>
                <a:cs typeface="Raleway"/>
                <a:sym typeface="Raleway"/>
              </a:rPr>
              <a:t> interactions within </a:t>
            </a:r>
            <a:r>
              <a:rPr b="1" lang="en-GB">
                <a:latin typeface="Raleway"/>
                <a:ea typeface="Raleway"/>
                <a:cs typeface="Raleway"/>
                <a:sym typeface="Raleway"/>
              </a:rPr>
              <a:t>each other</a:t>
            </a:r>
            <a:endParaRPr b="1">
              <a:latin typeface="Raleway"/>
              <a:ea typeface="Raleway"/>
              <a:cs typeface="Raleway"/>
              <a:sym typeface="Raleway"/>
            </a:endParaRPr>
          </a:p>
          <a:p>
            <a:pPr indent="0" lvl="0" marL="0" rtl="0" algn="l">
              <a:spcBef>
                <a:spcPts val="1200"/>
              </a:spcBef>
              <a:spcAft>
                <a:spcPts val="0"/>
              </a:spcAft>
              <a:buNone/>
            </a:pPr>
            <a:r>
              <a:t/>
            </a:r>
            <a:endParaRPr b="1">
              <a:latin typeface="Raleway"/>
              <a:ea typeface="Raleway"/>
              <a:cs typeface="Raleway"/>
              <a:sym typeface="Raleway"/>
            </a:endParaRPr>
          </a:p>
          <a:p>
            <a:pPr indent="0" lvl="0" marL="0" rtl="0" algn="l">
              <a:spcBef>
                <a:spcPts val="1200"/>
              </a:spcBef>
              <a:spcAft>
                <a:spcPts val="1600"/>
              </a:spcAft>
              <a:buNone/>
            </a:pPr>
            <a:r>
              <a:t/>
            </a:r>
            <a:endParaRPr sz="1100"/>
          </a:p>
        </p:txBody>
      </p:sp>
      <p:pic>
        <p:nvPicPr>
          <p:cNvPr id="241" name="Google Shape;241;p25"/>
          <p:cNvPicPr preferRelativeResize="0"/>
          <p:nvPr/>
        </p:nvPicPr>
        <p:blipFill>
          <a:blip r:embed="rId3">
            <a:alphaModFix/>
          </a:blip>
          <a:stretch>
            <a:fillRect/>
          </a:stretch>
        </p:blipFill>
        <p:spPr>
          <a:xfrm>
            <a:off x="4906600" y="1305450"/>
            <a:ext cx="4033699" cy="26930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6"/>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Verified Code </a:t>
            </a:r>
            <a:endParaRPr/>
          </a:p>
          <a:p>
            <a:pPr indent="0" lvl="0" marL="0" rtl="0" algn="l">
              <a:spcBef>
                <a:spcPts val="0"/>
              </a:spcBef>
              <a:spcAft>
                <a:spcPts val="0"/>
              </a:spcAft>
              <a:buNone/>
            </a:pPr>
            <a:r>
              <a:t/>
            </a:r>
            <a:endParaRPr b="0"/>
          </a:p>
        </p:txBody>
      </p:sp>
      <p:sp>
        <p:nvSpPr>
          <p:cNvPr id="247" name="Google Shape;247;p26"/>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Github Link: </a:t>
            </a:r>
            <a:r>
              <a:rPr lang="en-GB" sz="1100" u="sng">
                <a:solidFill>
                  <a:schemeClr val="hlink"/>
                </a:solidFill>
                <a:hlinkClick r:id="rId3"/>
              </a:rPr>
              <a:t>https://github.com/NWA-Nerds-With-Attitudes/MS-CC-NWA-Vaccine-Code</a:t>
            </a:r>
            <a:r>
              <a:rPr lang="en-GB" sz="1100"/>
              <a:t> </a:t>
            </a:r>
            <a:endParaRPr sz="1100"/>
          </a:p>
          <a:p>
            <a:pPr indent="0" lvl="0" marL="0" rtl="0" algn="l">
              <a:spcBef>
                <a:spcPts val="1600"/>
              </a:spcBef>
              <a:spcAft>
                <a:spcPts val="0"/>
              </a:spcAft>
              <a:buNone/>
            </a:pPr>
            <a:r>
              <a:rPr b="1" lang="en-GB" sz="1100">
                <a:solidFill>
                  <a:schemeClr val="dk2"/>
                </a:solidFill>
              </a:rPr>
              <a:t>What are we look at in this code:</a:t>
            </a:r>
            <a:endParaRPr b="1" sz="1100">
              <a:solidFill>
                <a:schemeClr val="dk2"/>
              </a:solidFill>
            </a:endParaRPr>
          </a:p>
          <a:p>
            <a:pPr indent="0" lvl="0" marL="0" rtl="0" algn="l">
              <a:spcBef>
                <a:spcPts val="0"/>
              </a:spcBef>
              <a:spcAft>
                <a:spcPts val="1600"/>
              </a:spcAft>
              <a:buNone/>
            </a:pPr>
            <a:r>
              <a:rPr lang="en-GB" sz="1100"/>
              <a:t>In this code we can see a process on how we use data analysis in order to prepare statices, charts, and </a:t>
            </a:r>
            <a:r>
              <a:rPr lang="en-GB" sz="1100"/>
              <a:t>likelihood</a:t>
            </a:r>
            <a:r>
              <a:rPr lang="en-GB" sz="1100"/>
              <a:t> of the </a:t>
            </a:r>
            <a:r>
              <a:rPr lang="en-GB" sz="1100"/>
              <a:t>pandemic affecting a population of people who may or may not lick  door knobs. </a:t>
            </a:r>
            <a:r>
              <a:rPr lang="en-GB" sz="1100"/>
              <a:t> </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